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915" r:id="rId3"/>
    <p:sldId id="1064" r:id="rId4"/>
    <p:sldId id="842" r:id="rId5"/>
    <p:sldId id="911" r:id="rId6"/>
    <p:sldId id="912" r:id="rId7"/>
    <p:sldId id="913" r:id="rId8"/>
    <p:sldId id="914" r:id="rId9"/>
    <p:sldId id="10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A6977-7206-42A3-B893-9728CA397FA1}" name="Desiree Navia Toro" initials="DN" userId="S::dnavia@scj.gob.cl::58c3f5ee-28e4-422f-9b46-ea6caba19c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93E2E-EEFD-420C-8F1A-C5F0AF7DC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DF2F36-A169-4B6A-B0C4-6B8D7F8E4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328B3-B1EC-4B9B-806F-50D4FA7D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EAB9D-E579-44DD-A174-D15DC56B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7F129-9B17-4BA2-ABDC-F41F8B6D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477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28EAB-0CF0-4CF1-96A7-E2F4F0F2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E75A22-055A-4F84-A31B-2DFEC2B93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81D472-056D-4FB9-88E6-2C853574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AFAB1-72CF-4370-99C4-3C266C60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A023B-83F5-49A8-AB15-F20BDFF3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080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A91A51-64B1-4E22-B8C5-C652EFFEC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C0E725-6597-41A5-B8D7-7674D8BEF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704E2-D4AC-4B11-8298-083A0ABB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44703-9618-4256-B504-705BE80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54722-7674-43D9-AB1B-2B7E13E2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45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4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73044-644B-6CC5-4A64-163979B0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81DC7D-DBD7-FA55-FB04-1111707C6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BFECE-F38C-3C31-3013-8A0F85FC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81BE34-0F15-B77B-BBD7-6C0DBCAB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99A13-61C1-DABB-AB18-0555AA0E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68B77-233F-00CC-5E7E-582F477D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78293D-4E9C-A1C3-42AC-3243EA02A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9C911-C123-5F5E-A4D2-B008CF0A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3EB0F-4AD5-CFDB-6BD9-84937492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B67B4-E571-55EB-C6E5-CFC3D25E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15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B6C7A-383A-CCCF-AED0-68C8C675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2C01B3-FCFF-8F15-9B5E-44B0BCBD5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A7719-388F-6DE6-D96B-C8677F8C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C5573-AEAE-B37A-FD31-D32C32AC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6B79A-6F2D-3F13-F6EC-DF49F46F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263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BE917-CE46-36ED-6208-B24742B0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20DA5-3F00-33C5-71FD-65F698787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198CB6-2C07-2B93-DEEB-668404390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500EEA-340F-5FEC-5286-7DC113F2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284FEA-9267-2AB9-B40D-E4176EDC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011914-2DF9-93B7-E91B-BEAF94BF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28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74DD6-0200-CC7B-8E3A-8BBAFB3B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9606F-1968-06F7-4BE7-63F2C98F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C9D6AF-57F9-EF60-C051-2F7FD3E36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E723A0-0EDB-F6B6-DDB2-79ED0AFCF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DC09D8-866C-3A9E-A20C-AE5DAC00E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4FB523-BB03-6FFF-6710-D29EEEC5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31274D-9745-EADE-571E-42B849AC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5571D6-C67B-6C17-73E4-9693197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83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F5121-C721-4ABB-E71E-5E4DC991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D846D4-419C-55E0-6EE9-7DD4012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2A4B7D-931E-E380-DA4A-FDE3A216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FD1BF5-519A-FB71-A623-6B0EB323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81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EAF582-2D72-1291-27CF-608B2CDE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F627DC-845F-BBCE-FFF4-88370849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699068-E6DF-062B-22B0-7F81A9F3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6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2F9CC-0539-4AA2-90CA-432D2FDC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C8836-9235-490C-A81C-DAB8F40A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CFCA7-1793-4908-B455-AD89FDB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AF814-E1DB-4964-A3D9-4366B1F2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AD201-E2B4-4B1A-9765-4AAC3285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546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5C5CE-AECC-FFDD-A6F0-0ED01D24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929BB-3491-291B-C509-74828E27F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3A409-1AF5-07CF-3E97-72B00841B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30ED5B-8FF3-94CB-6520-C7E497D1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295991-700D-8E3F-E142-77F0114B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E075D7-4BDE-9D9C-AFA0-F62E2D0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03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4B3A7-C9E1-FE7D-D689-895DC171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34E7C5-91E6-3258-1A31-FB4757E33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4EFE9-FC7C-7C28-A99E-BDCB7E32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7BBB6-4E11-259F-FFDC-043CF852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C2AF99-1C52-5616-2FEE-EDC47978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B9895B-5B42-5978-CDAA-0543CF7F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4306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5C10D-0E11-D78C-088B-0336E9A8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1CCC6B-8C02-8D80-4468-984E865F0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F255D-D1D0-8A21-B02F-2BC0B279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0849B-D392-7074-5D66-08FEBFF5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1E8E2-CBFF-73C0-6F25-391B53D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50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279FF-766B-099A-74BC-9B5369EEB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CF61DC-4CDA-A18D-2B0A-8CFC99F81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6892E-A608-EEC1-0ED6-250A1ED1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4EFEB-446B-AC7B-7A01-741828EB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20715-85AC-CDE9-1C2F-4F7D689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4601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32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A3C85-1C92-48CA-8AE1-0AF1AA92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5E58CC-DA11-4272-96E1-9A3B522A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6F734-0902-42A6-8FED-5354BEE4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D536D-326D-489C-9E43-4A640533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08268-DFCC-4411-907E-A08C5F2F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52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9569F-5BA1-4322-A059-865A2209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C999E-58A4-4544-BF56-91CABBD9F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A4FADB-67A7-43C7-BFF8-7CB66210F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8E273-DB27-4315-BC7D-7AB86069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9B30B-9AB8-47D0-815C-1ACDF229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961520-0598-4F93-858D-C4EAE0E4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700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6E449-B715-4BE4-806E-B94D1E8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6E708-D7D7-43D1-A44B-7F325D4E6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EF04BE-39A3-4728-B403-36D8B977B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91360E-AD7A-4A4D-880A-76DAFDCB6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65873C-8F3E-49A6-81B1-ADA604C52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562763-C4E7-4D8F-8976-0F29AF2E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316F3E-BB0A-45F6-A856-4761BB37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929459-1726-4566-B43D-7AE0E967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8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3177A-32F8-4CD2-B999-99186778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7F0141-EA04-48E3-B5F4-32E30E12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5CE181-DC3F-4383-A0F1-30E4590F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7D4928-D831-4F68-BB44-B1006AF0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32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A3B9DE-CADE-433C-999B-FFCC4445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8B3FDC-E1FD-489E-9A6D-08AA4BED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8940BD-1876-49D1-AD42-C44FC5C7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4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CAE8E-807B-4D34-9B65-C6F2E8FD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12D79-41F6-4949-BB49-93CE96DA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5D6303-6745-4D51-91AC-B476501D4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D0C9B0-B913-4E6B-80B5-FD69C9C0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AC1FA-EB71-44B4-9AD8-0101DCA3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2147BD-0677-487B-B7FC-91AD9851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5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C5460-1897-41D1-A09E-191951C6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193156-FC66-47C6-88DC-AC351A57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D84FD9-E197-4EFE-82C9-2C7CCFA7E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A7C042-DDE4-4F3C-B04F-5792EA81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BEC4FF-1866-4CEF-8BF3-61E23448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1E2110-7E0A-4E7B-B190-F60E89AA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892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60C656-C41D-4656-AB05-EF335A90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BB88A-048C-4C4B-AE55-38E81401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57DCF-0DB7-48BC-8AD4-ACCAF1FD9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FEC3-99DB-42C4-A645-37A5C7B6F1D1}" type="datetimeFigureOut">
              <a:rPr lang="es-ES" smtClean="0"/>
              <a:t>25/09/2023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93088-FBB4-42AE-B903-196DAA07B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2DFD4-F5A9-4280-9E03-2DD37553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0E40-7029-4B15-8D83-7DC4E21CF9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B162FA-E758-0F8B-C2A6-467BB5DA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C71D1-50DE-CAAA-F241-13F39BC7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5810D-E7BA-4FE4-03FE-A8AEB94C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9BB3-97C1-4D20-AC94-34F01D93B3B4}" type="datetimeFigureOut">
              <a:rPr lang="es-CL" smtClean="0"/>
              <a:t>25-09-2023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B65EB-F1CF-5B2C-0157-896643778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8008B-E72B-FA5F-93D8-A545BB587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60B4-D18C-4C24-8027-DBBEC46E6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7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#LIBROTERCEROotrasmaterias"/><Relationship Id="rId5" Type="http://schemas.openxmlformats.org/officeDocument/2006/relationships/hyperlink" Target="#LIBROSEGUNDO"/><Relationship Id="rId4" Type="http://schemas.openxmlformats.org/officeDocument/2006/relationships/hyperlink" Target="#LIBROPRIMEROID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j.gob.cl/marco-normativo/normativas-en-consulta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AA7A0E1-2E88-6915-439F-F59DB60FB375}"/>
              </a:ext>
            </a:extLst>
          </p:cNvPr>
          <p:cNvGrpSpPr/>
          <p:nvPr/>
        </p:nvGrpSpPr>
        <p:grpSpPr>
          <a:xfrm>
            <a:off x="10034649" y="-44971"/>
            <a:ext cx="1662716" cy="127591"/>
            <a:chOff x="10034649" y="-1"/>
            <a:chExt cx="1662716" cy="12759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D15C30B-4439-B2F1-E3E1-E44F185B67F6}"/>
                </a:ext>
              </a:extLst>
            </p:cNvPr>
            <p:cNvSpPr/>
            <p:nvPr/>
          </p:nvSpPr>
          <p:spPr>
            <a:xfrm>
              <a:off x="10034649" y="-1"/>
              <a:ext cx="831358" cy="127591"/>
            </a:xfrm>
            <a:prstGeom prst="rect">
              <a:avLst/>
            </a:prstGeom>
            <a:solidFill>
              <a:srgbClr val="026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7D400AF-9EB3-FFD4-8187-50C9D829F0F4}"/>
                </a:ext>
              </a:extLst>
            </p:cNvPr>
            <p:cNvSpPr/>
            <p:nvPr/>
          </p:nvSpPr>
          <p:spPr>
            <a:xfrm>
              <a:off x="10866007" y="-1"/>
              <a:ext cx="831358" cy="127591"/>
            </a:xfrm>
            <a:prstGeom prst="rect">
              <a:avLst/>
            </a:prstGeom>
            <a:solidFill>
              <a:srgbClr val="E93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A879A9-EA5D-9F3B-D14C-3E3577D5183B}"/>
              </a:ext>
            </a:extLst>
          </p:cNvPr>
          <p:cNvSpPr txBox="1">
            <a:spLocks/>
          </p:cNvSpPr>
          <p:nvPr/>
        </p:nvSpPr>
        <p:spPr bwMode="auto">
          <a:xfrm>
            <a:off x="1523216" y="2341505"/>
            <a:ext cx="8448007" cy="426064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6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-HEAVY" pitchFamily="2" charset="77"/>
              <a:ea typeface="Arial Black" charset="0"/>
              <a:cs typeface="Arial Black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6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-HEAVY" pitchFamily="2" charset="77"/>
              <a:ea typeface="Arial Black" charset="0"/>
              <a:cs typeface="Arial Black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9E9B8C-1B6B-EECC-0DCE-CE9017A4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14" y="5832764"/>
            <a:ext cx="2766911" cy="769383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1FB7002-8A9E-E3B0-A95C-CE61A2608049}"/>
              </a:ext>
            </a:extLst>
          </p:cNvPr>
          <p:cNvCxnSpPr>
            <a:cxnSpLocks/>
          </p:cNvCxnSpPr>
          <p:nvPr/>
        </p:nvCxnSpPr>
        <p:spPr>
          <a:xfrm>
            <a:off x="1325993" y="-44971"/>
            <a:ext cx="0" cy="18232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CDA0149-ECF4-0E4D-FD84-4CE3AE5B2C8C}"/>
              </a:ext>
            </a:extLst>
          </p:cNvPr>
          <p:cNvCxnSpPr>
            <a:cxnSpLocks/>
          </p:cNvCxnSpPr>
          <p:nvPr/>
        </p:nvCxnSpPr>
        <p:spPr>
          <a:xfrm>
            <a:off x="1325993" y="4382650"/>
            <a:ext cx="0" cy="2542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8766D8A-55BF-0AED-079E-D6D4544FB7D6}"/>
              </a:ext>
            </a:extLst>
          </p:cNvPr>
          <p:cNvSpPr txBox="1"/>
          <p:nvPr/>
        </p:nvSpPr>
        <p:spPr>
          <a:xfrm>
            <a:off x="-1065816" y="4003498"/>
            <a:ext cx="6573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Black" charset="0"/>
                <a:cs typeface="Arial Black" charset="0"/>
              </a:rPr>
              <a:t>         Septiembre – Octubre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EDD3C0-CBDD-C8E9-E4F0-25582E8F1D39}"/>
              </a:ext>
            </a:extLst>
          </p:cNvPr>
          <p:cNvSpPr txBox="1"/>
          <p:nvPr/>
        </p:nvSpPr>
        <p:spPr>
          <a:xfrm>
            <a:off x="318654" y="2018340"/>
            <a:ext cx="9204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CONSULTA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prstClr val="white"/>
                </a:solidFill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PROYECTO COMPENDIO DE NORMAS</a:t>
            </a:r>
            <a:b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Superintendencia de Casinos de Juego</a:t>
            </a:r>
            <a:b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bC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ficina o Casa Oficina en Arriendo en Santiago 2023-07-28 Economicos de El  Mercurio">
            <a:extLst>
              <a:ext uri="{FF2B5EF4-FFF2-40B4-BE49-F238E27FC236}">
                <a16:creationId xmlns:a16="http://schemas.microsoft.com/office/drawing/2014/main" id="{EB79C782-4009-7AA6-EBAF-9551DCA49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3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373" b="24413"/>
          <a:stretch/>
        </p:blipFill>
        <p:spPr bwMode="auto">
          <a:xfrm>
            <a:off x="0" y="0"/>
            <a:ext cx="12404035" cy="70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708832-386B-E471-01BB-C1CD6A3CE87A}"/>
              </a:ext>
            </a:extLst>
          </p:cNvPr>
          <p:cNvSpPr txBox="1"/>
          <p:nvPr/>
        </p:nvSpPr>
        <p:spPr>
          <a:xfrm>
            <a:off x="-452938" y="3514886"/>
            <a:ext cx="12192000" cy="4093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624"/>
                  </a:prstClr>
                </a:solidFill>
                <a:effectLst/>
                <a:uLnTx/>
                <a:uFillTx/>
                <a:latin typeface="GOBCL-HEAVY" pitchFamily="2" charset="77"/>
                <a:ea typeface="+mn-ea"/>
                <a:cs typeface="+mn-cs"/>
              </a:rPr>
              <a:t>SCJ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7077D31-4D37-49C7-8BFB-545775EB4018}"/>
              </a:ext>
            </a:extLst>
          </p:cNvPr>
          <p:cNvGrpSpPr/>
          <p:nvPr/>
        </p:nvGrpSpPr>
        <p:grpSpPr>
          <a:xfrm>
            <a:off x="10034649" y="-44971"/>
            <a:ext cx="1662716" cy="127591"/>
            <a:chOff x="10034649" y="-1"/>
            <a:chExt cx="1662716" cy="127591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0794AEF-6C7D-2C9E-AFA4-1B777B9694B1}"/>
                </a:ext>
              </a:extLst>
            </p:cNvPr>
            <p:cNvSpPr/>
            <p:nvPr/>
          </p:nvSpPr>
          <p:spPr>
            <a:xfrm>
              <a:off x="10034649" y="-1"/>
              <a:ext cx="831358" cy="127591"/>
            </a:xfrm>
            <a:prstGeom prst="rect">
              <a:avLst/>
            </a:prstGeom>
            <a:solidFill>
              <a:srgbClr val="026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D97F7D1-8A2F-E0E7-64A5-4D3438FE972D}"/>
                </a:ext>
              </a:extLst>
            </p:cNvPr>
            <p:cNvSpPr/>
            <p:nvPr/>
          </p:nvSpPr>
          <p:spPr>
            <a:xfrm>
              <a:off x="10866007" y="-1"/>
              <a:ext cx="831358" cy="127591"/>
            </a:xfrm>
            <a:prstGeom prst="rect">
              <a:avLst/>
            </a:prstGeom>
            <a:solidFill>
              <a:srgbClr val="E93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250A889-41EF-1012-FAC0-75CCB4D577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18" y="262984"/>
            <a:ext cx="1959289" cy="4154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34F4143-B3F5-A7C2-D765-E56DCBDFDCAF}"/>
              </a:ext>
            </a:extLst>
          </p:cNvPr>
          <p:cNvSpPr txBox="1"/>
          <p:nvPr/>
        </p:nvSpPr>
        <p:spPr>
          <a:xfrm>
            <a:off x="2089939" y="2828065"/>
            <a:ext cx="898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PROYECTO COMPENDIO DE NORMAS</a:t>
            </a:r>
            <a:endParaRPr lang="es-CL" sz="4400" b="1" dirty="0">
              <a:solidFill>
                <a:schemeClr val="bg1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60998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">
            <a:extLst>
              <a:ext uri="{FF2B5EF4-FFF2-40B4-BE49-F238E27FC236}">
                <a16:creationId xmlns:a16="http://schemas.microsoft.com/office/drawing/2014/main" id="{3AE66E80-7BAB-4DDA-ADDB-11E7C719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7" b="3076"/>
          <a:stretch/>
        </p:blipFill>
        <p:spPr bwMode="auto">
          <a:xfrm>
            <a:off x="-21693" y="6562069"/>
            <a:ext cx="2445285" cy="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CD1091-38F8-4A0C-99B0-FDDC979F241B}"/>
              </a:ext>
            </a:extLst>
          </p:cNvPr>
          <p:cNvSpPr txBox="1"/>
          <p:nvPr/>
        </p:nvSpPr>
        <p:spPr>
          <a:xfrm>
            <a:off x="11568608" y="63499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51E8C1-59BE-494F-BC8F-A047E42017E9}" type="slidenum">
              <a:rPr lang="es-CL" sz="14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6E02A67-24B9-47C0-BAC9-7CFE088AAF5A}"/>
              </a:ext>
            </a:extLst>
          </p:cNvPr>
          <p:cNvSpPr txBox="1">
            <a:spLocks/>
          </p:cNvSpPr>
          <p:nvPr/>
        </p:nvSpPr>
        <p:spPr>
          <a:xfrm>
            <a:off x="598028" y="416568"/>
            <a:ext cx="9096672" cy="458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spc="300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¿QUÉ ES EL COMPENDIO DE NORMAS DE LA SCJ?</a:t>
            </a:r>
          </a:p>
          <a:p>
            <a:pPr algn="l"/>
            <a:endParaRPr lang="es-CL" sz="2000" b="1" spc="300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8BF0A-8ED6-4711-8589-FD7CB4A10C21}"/>
              </a:ext>
            </a:extLst>
          </p:cNvPr>
          <p:cNvSpPr/>
          <p:nvPr/>
        </p:nvSpPr>
        <p:spPr>
          <a:xfrm>
            <a:off x="0" y="332657"/>
            <a:ext cx="12192000" cy="569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68200-1A46-47FF-B8FA-FDD67CC9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04664"/>
            <a:ext cx="2113596" cy="482356"/>
          </a:xfrm>
          <a:prstGeom prst="rect">
            <a:avLst/>
          </a:prstGeom>
        </p:spPr>
      </p:pic>
      <p:sp>
        <p:nvSpPr>
          <p:cNvPr id="10" name="2 Subtítulo">
            <a:extLst>
              <a:ext uri="{FF2B5EF4-FFF2-40B4-BE49-F238E27FC236}">
                <a16:creationId xmlns:a16="http://schemas.microsoft.com/office/drawing/2014/main" id="{B623F044-CAAC-39B0-CC1C-ACA4FA87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19" y="1683720"/>
            <a:ext cx="11280353" cy="36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marL="26988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65113" indent="-265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Es un documento actualizado y ordenado, que organiza instrucciones e interpretaciones dictadas por esta Superintendencia hasta la fecha que sea publicado, con el objetivo de s</a:t>
            </a:r>
            <a:r>
              <a:rPr lang="es-CL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implificar la regulación y facilitar el cumplimiento normativo.</a:t>
            </a: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 incluye el Catálogo de Juego ni los Estándares Técnicos, que se mantienen como </a:t>
            </a:r>
            <a:r>
              <a:rPr lang="es-MX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documentos regulatorios.</a:t>
            </a:r>
            <a:endParaRPr lang="es-CL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Este compendio derogará todas las circulares con sus respectivos anexos dictadas a la fecha</a:t>
            </a:r>
            <a:r>
              <a:rPr lang="es-ES" sz="17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el cual se irá actualizando periódicamente.</a:t>
            </a: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 consideran en este compendio, las Circulares N°s 64 a 77 del proceso de licitación para un permiso de operación para los casinos con concesión municipal realizado el 2018 y la Circular N° 100 del 2020 sobre el proceso de licitación para un permiso de operación en la comuna de Natales, ya que son documentos aclaratorios</a:t>
            </a: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">
            <a:extLst>
              <a:ext uri="{FF2B5EF4-FFF2-40B4-BE49-F238E27FC236}">
                <a16:creationId xmlns:a16="http://schemas.microsoft.com/office/drawing/2014/main" id="{3AE66E80-7BAB-4DDA-ADDB-11E7C719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7" b="3076"/>
          <a:stretch/>
        </p:blipFill>
        <p:spPr bwMode="auto">
          <a:xfrm>
            <a:off x="-21693" y="6562069"/>
            <a:ext cx="2445285" cy="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CD1091-38F8-4A0C-99B0-FDDC979F241B}"/>
              </a:ext>
            </a:extLst>
          </p:cNvPr>
          <p:cNvSpPr txBox="1"/>
          <p:nvPr/>
        </p:nvSpPr>
        <p:spPr>
          <a:xfrm>
            <a:off x="11568608" y="63499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51E8C1-59BE-494F-BC8F-A047E42017E9}" type="slidenum">
              <a:rPr lang="es-CL" sz="14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6E02A67-24B9-47C0-BAC9-7CFE088AAF5A}"/>
              </a:ext>
            </a:extLst>
          </p:cNvPr>
          <p:cNvSpPr txBox="1">
            <a:spLocks/>
          </p:cNvSpPr>
          <p:nvPr/>
        </p:nvSpPr>
        <p:spPr>
          <a:xfrm>
            <a:off x="598028" y="416568"/>
            <a:ext cx="9096672" cy="458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spc="300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ALCANCES DEL COMPENDIO DE NORMAS DE LA SCJ</a:t>
            </a:r>
          </a:p>
          <a:p>
            <a:pPr algn="l"/>
            <a:endParaRPr lang="es-CL" sz="2000" b="1" spc="300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8BF0A-8ED6-4711-8589-FD7CB4A10C21}"/>
              </a:ext>
            </a:extLst>
          </p:cNvPr>
          <p:cNvSpPr/>
          <p:nvPr/>
        </p:nvSpPr>
        <p:spPr>
          <a:xfrm>
            <a:off x="0" y="332657"/>
            <a:ext cx="12192000" cy="569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68200-1A46-47FF-B8FA-FDD67CC9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04664"/>
            <a:ext cx="2113596" cy="482356"/>
          </a:xfrm>
          <a:prstGeom prst="rect">
            <a:avLst/>
          </a:prstGeom>
        </p:spPr>
      </p:pic>
      <p:sp>
        <p:nvSpPr>
          <p:cNvPr id="10" name="2 Subtítulo">
            <a:extLst>
              <a:ext uri="{FF2B5EF4-FFF2-40B4-BE49-F238E27FC236}">
                <a16:creationId xmlns:a16="http://schemas.microsoft.com/office/drawing/2014/main" id="{B623F044-CAAC-39B0-CC1C-ACA4FA87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28" y="1371599"/>
            <a:ext cx="10953750" cy="42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marL="26988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65113" indent="-265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El Compendio de Normas de la SCJ no incorpora modificaciones sustantivas, sólo de forma. </a:t>
            </a: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única modificación sustantiva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relación a la instrucción vigente de la Circular N°5, del 2008, en que se incorporó como destinatarios a las concesionarias de casinos municipales.</a:t>
            </a:r>
            <a:endParaRPr lang="es-C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eliminan todos los vistos y considerandos de cada una de las instrucciones. En su reemplazo, se acompaña un cuadro comparativo con la normativa fundante.</a:t>
            </a:r>
            <a:endParaRPr lang="es-CL" sz="16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342900" algn="just">
              <a:spcBef>
                <a:spcPts val="0"/>
              </a:spcBef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cada instrucción se le asigna un nombre corto llamado “Capítulo”, especificado en el índice.</a:t>
            </a:r>
          </a:p>
          <a:p>
            <a:pPr marL="342900" algn="just">
              <a:spcBef>
                <a:spcPts val="0"/>
              </a:spcBef>
            </a:pP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algn="just">
              <a:spcBef>
                <a:spcPts val="0"/>
              </a:spcBef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anexos se individualizan al final de sus capítulos respectivos. La única modificación importante corresponde al anexo 3B (Ahora Anexo N°4), donde la sociedad operadora deberá informar si la máquina de azar es de su propiedad o no.</a:t>
            </a:r>
          </a:p>
          <a:p>
            <a:pPr marL="342900" algn="just">
              <a:spcBef>
                <a:spcPts val="0"/>
              </a:spcBef>
            </a:pP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algn="just">
              <a:spcBef>
                <a:spcPts val="0"/>
              </a:spcBef>
            </a:pP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resto de las consideraciones se pueden revisar en el Título II: “</a:t>
            </a:r>
            <a:r>
              <a:rPr lang="es-C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Alcances preliminares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del Compendio.</a:t>
            </a:r>
          </a:p>
        </p:txBody>
      </p:sp>
    </p:spTree>
    <p:extLst>
      <p:ext uri="{BB962C8B-B14F-4D97-AF65-F5344CB8AC3E}">
        <p14:creationId xmlns:p14="http://schemas.microsoft.com/office/powerpoint/2010/main" val="16401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">
            <a:extLst>
              <a:ext uri="{FF2B5EF4-FFF2-40B4-BE49-F238E27FC236}">
                <a16:creationId xmlns:a16="http://schemas.microsoft.com/office/drawing/2014/main" id="{3AE66E80-7BAB-4DDA-ADDB-11E7C719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7" b="3076"/>
          <a:stretch/>
        </p:blipFill>
        <p:spPr bwMode="auto">
          <a:xfrm>
            <a:off x="-21693" y="6562069"/>
            <a:ext cx="2445285" cy="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CD1091-38F8-4A0C-99B0-FDDC979F241B}"/>
              </a:ext>
            </a:extLst>
          </p:cNvPr>
          <p:cNvSpPr txBox="1"/>
          <p:nvPr/>
        </p:nvSpPr>
        <p:spPr>
          <a:xfrm>
            <a:off x="11568608" y="63499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51E8C1-59BE-494F-BC8F-A047E42017E9}" type="slidenum">
              <a:rPr lang="es-CL" sz="14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6E02A67-24B9-47C0-BAC9-7CFE088AAF5A}"/>
              </a:ext>
            </a:extLst>
          </p:cNvPr>
          <p:cNvSpPr txBox="1">
            <a:spLocks/>
          </p:cNvSpPr>
          <p:nvPr/>
        </p:nvSpPr>
        <p:spPr>
          <a:xfrm>
            <a:off x="598028" y="416568"/>
            <a:ext cx="9096672" cy="458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spc="300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ÍNDICE DEL COMPENDIO DE NORMAS DE LA SCJ</a:t>
            </a:r>
          </a:p>
          <a:p>
            <a:pPr algn="l"/>
            <a:endParaRPr lang="es-CL" sz="2000" b="1" spc="300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8BF0A-8ED6-4711-8589-FD7CB4A10C21}"/>
              </a:ext>
            </a:extLst>
          </p:cNvPr>
          <p:cNvSpPr/>
          <p:nvPr/>
        </p:nvSpPr>
        <p:spPr>
          <a:xfrm>
            <a:off x="0" y="332657"/>
            <a:ext cx="12192000" cy="569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68200-1A46-47FF-B8FA-FDD67CC9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04664"/>
            <a:ext cx="2113596" cy="482356"/>
          </a:xfrm>
          <a:prstGeom prst="rect">
            <a:avLst/>
          </a:prstGeom>
        </p:spPr>
      </p:pic>
      <p:sp>
        <p:nvSpPr>
          <p:cNvPr id="10" name="2 Subtítulo">
            <a:extLst>
              <a:ext uri="{FF2B5EF4-FFF2-40B4-BE49-F238E27FC236}">
                <a16:creationId xmlns:a16="http://schemas.microsoft.com/office/drawing/2014/main" id="{B623F044-CAAC-39B0-CC1C-ACA4FA87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45" y="1122131"/>
            <a:ext cx="10957199" cy="533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marL="26988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65113" indent="-265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21335" indent="0" algn="ctr"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LIBRO PRIMERO: OTORGAMIENTO DE PERMISOS</a:t>
            </a:r>
            <a:endParaRPr lang="es-CL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Proceso de postulación a permisos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II. 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 de ejecución de proyectos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III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Otorgamiento de permisos de operación de casinos de juego en determinadas naves mercantes</a:t>
            </a:r>
          </a:p>
          <a:p>
            <a:pPr marL="521335" indent="0" algn="just">
              <a:buNone/>
            </a:pPr>
            <a:endParaRPr lang="es-CL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0" algn="ctr"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LIBRO SEGUNDO: PERÍODO DE OPERACIÓN DEL PERMISO</a:t>
            </a:r>
            <a:endParaRPr lang="es-CL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Modificaciones sustanciales al proyecto vigente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Funcionamiento Sala de juegos y Servicios anexos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III.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Desarrollo del juego</a:t>
            </a:r>
            <a:endParaRPr lang="es-C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IV.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Cumplimientos de Normas y/o Estándares Técnicos 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V.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VI.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Personal de juego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VII.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Administración y </a:t>
            </a:r>
            <a:r>
              <a:rPr lang="es-C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VIII.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Protección al jugador y juego responsable</a:t>
            </a:r>
          </a:p>
          <a:p>
            <a:pPr marL="521335" indent="0" algn="just">
              <a:buNone/>
            </a:pP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  <a:p>
            <a:pPr marL="521335" indent="0" algn="ctr">
              <a:buNone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LIBRO TERCERO: OTRAS MATERIAS</a:t>
            </a:r>
            <a:endParaRPr lang="es-CL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I.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Casinos municipales</a:t>
            </a:r>
          </a:p>
          <a:p>
            <a:pPr marL="521335" indent="0" algn="just">
              <a:buNone/>
            </a:pPr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II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Instrucciones dirigidas a terceros</a:t>
            </a:r>
          </a:p>
        </p:txBody>
      </p:sp>
    </p:spTree>
    <p:extLst>
      <p:ext uri="{BB962C8B-B14F-4D97-AF65-F5344CB8AC3E}">
        <p14:creationId xmlns:p14="http://schemas.microsoft.com/office/powerpoint/2010/main" val="14564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">
            <a:extLst>
              <a:ext uri="{FF2B5EF4-FFF2-40B4-BE49-F238E27FC236}">
                <a16:creationId xmlns:a16="http://schemas.microsoft.com/office/drawing/2014/main" id="{3AE66E80-7BAB-4DDA-ADDB-11E7C719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7" b="3076"/>
          <a:stretch/>
        </p:blipFill>
        <p:spPr bwMode="auto">
          <a:xfrm>
            <a:off x="-21693" y="6562069"/>
            <a:ext cx="2445285" cy="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CD1091-38F8-4A0C-99B0-FDDC979F241B}"/>
              </a:ext>
            </a:extLst>
          </p:cNvPr>
          <p:cNvSpPr txBox="1"/>
          <p:nvPr/>
        </p:nvSpPr>
        <p:spPr>
          <a:xfrm>
            <a:off x="11568608" y="63499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51E8C1-59BE-494F-BC8F-A047E42017E9}" type="slidenum">
              <a:rPr lang="es-CL" sz="14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6E02A67-24B9-47C0-BAC9-7CFE088AAF5A}"/>
              </a:ext>
            </a:extLst>
          </p:cNvPr>
          <p:cNvSpPr txBox="1">
            <a:spLocks/>
          </p:cNvSpPr>
          <p:nvPr/>
        </p:nvSpPr>
        <p:spPr>
          <a:xfrm>
            <a:off x="598028" y="416568"/>
            <a:ext cx="9096672" cy="458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spc="300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CONSULTA PÚBLICA</a:t>
            </a:r>
          </a:p>
          <a:p>
            <a:pPr algn="l"/>
            <a:endParaRPr lang="es-CL" sz="2000" b="1" spc="300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8BF0A-8ED6-4711-8589-FD7CB4A10C21}"/>
              </a:ext>
            </a:extLst>
          </p:cNvPr>
          <p:cNvSpPr/>
          <p:nvPr/>
        </p:nvSpPr>
        <p:spPr>
          <a:xfrm>
            <a:off x="0" y="332657"/>
            <a:ext cx="12192000" cy="5692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68200-1A46-47FF-B8FA-FDD67CC9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04664"/>
            <a:ext cx="2113596" cy="482356"/>
          </a:xfrm>
          <a:prstGeom prst="rect">
            <a:avLst/>
          </a:prstGeom>
        </p:spPr>
      </p:pic>
      <p:sp>
        <p:nvSpPr>
          <p:cNvPr id="10" name="2 Subtítulo">
            <a:extLst>
              <a:ext uri="{FF2B5EF4-FFF2-40B4-BE49-F238E27FC236}">
                <a16:creationId xmlns:a16="http://schemas.microsoft.com/office/drawing/2014/main" id="{B623F044-CAAC-39B0-CC1C-ACA4FA87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69" y="1473194"/>
            <a:ext cx="11284003" cy="233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marL="26988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65113" indent="-265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El Compendio de Normas de la SCJ, salvo las excepciones indicadas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no tiene como objetivo realizar modificaciones de fondo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a las instrucciones e interpretaciones dictadas por esta Superintendencia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s-CL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perjuicio de lo anterior, se invita a las sociedades operadoras y concesionarias de casinos de juegos y a la ciudadanía a participar de la revisión del documento, enviando sus sugerencias y/o comentarios, las cuales serán revisadas por la SCJ, </a:t>
            </a:r>
            <a:r>
              <a:rPr lang="es-CL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atendida la magnitud de la iniciativa no serán publicadas las respuestas a éstas, como en otros procesos similares. </a:t>
            </a:r>
            <a:endParaRPr lang="es-CL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">
            <a:extLst>
              <a:ext uri="{FF2B5EF4-FFF2-40B4-BE49-F238E27FC236}">
                <a16:creationId xmlns:a16="http://schemas.microsoft.com/office/drawing/2014/main" id="{3AE66E80-7BAB-4DDA-ADDB-11E7C7196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7" b="3076"/>
          <a:stretch/>
        </p:blipFill>
        <p:spPr bwMode="auto">
          <a:xfrm>
            <a:off x="-21693" y="6562069"/>
            <a:ext cx="2445285" cy="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CD1091-38F8-4A0C-99B0-FDDC979F241B}"/>
              </a:ext>
            </a:extLst>
          </p:cNvPr>
          <p:cNvSpPr txBox="1"/>
          <p:nvPr/>
        </p:nvSpPr>
        <p:spPr>
          <a:xfrm>
            <a:off x="11568608" y="63499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751E8C1-59BE-494F-BC8F-A047E42017E9}" type="slidenum">
              <a:rPr lang="es-CL" sz="14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6E02A67-24B9-47C0-BAC9-7CFE088AAF5A}"/>
              </a:ext>
            </a:extLst>
          </p:cNvPr>
          <p:cNvSpPr txBox="1">
            <a:spLocks/>
          </p:cNvSpPr>
          <p:nvPr/>
        </p:nvSpPr>
        <p:spPr>
          <a:xfrm>
            <a:off x="491058" y="416568"/>
            <a:ext cx="8989318" cy="458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 spc="300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MECANISMO DE PARTICIPACIÓN DE LA CONSULTA PÚBLICA</a:t>
            </a:r>
          </a:p>
          <a:p>
            <a:pPr algn="l"/>
            <a:endParaRPr lang="es-CL" sz="2000" b="1" spc="300" dirty="0">
              <a:solidFill>
                <a:srgbClr val="0070C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F8BF0A-8ED6-4711-8589-FD7CB4A10C21}"/>
              </a:ext>
            </a:extLst>
          </p:cNvPr>
          <p:cNvSpPr/>
          <p:nvPr/>
        </p:nvSpPr>
        <p:spPr>
          <a:xfrm>
            <a:off x="-1246908" y="332657"/>
            <a:ext cx="14270182" cy="7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68200-1A46-47FF-B8FA-FDD67CC9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04664"/>
            <a:ext cx="2113596" cy="4823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EB006D-5CC9-9AE5-A777-4820F515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2325613"/>
            <a:ext cx="7597193" cy="40203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D200B9-97D6-4A06-C858-AFED494B346F}"/>
              </a:ext>
            </a:extLst>
          </p:cNvPr>
          <p:cNvSpPr txBox="1"/>
          <p:nvPr/>
        </p:nvSpPr>
        <p:spPr>
          <a:xfrm>
            <a:off x="386604" y="3679853"/>
            <a:ext cx="1628687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Completar con el número de página del Compendio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D8DCF6-EAD4-7B69-2D9D-C1C201AB5889}"/>
              </a:ext>
            </a:extLst>
          </p:cNvPr>
          <p:cNvSpPr txBox="1"/>
          <p:nvPr/>
        </p:nvSpPr>
        <p:spPr>
          <a:xfrm>
            <a:off x="386604" y="5129644"/>
            <a:ext cx="1628687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Seleccionar nombre del capítulo (lista desplegable)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EC876A-22D0-E780-525A-02ED63EDB7AA}"/>
              </a:ext>
            </a:extLst>
          </p:cNvPr>
          <p:cNvSpPr txBox="1"/>
          <p:nvPr/>
        </p:nvSpPr>
        <p:spPr>
          <a:xfrm>
            <a:off x="10227953" y="2457105"/>
            <a:ext cx="1628687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Seleccionar tipo de comentario (lista desplegable)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2C4FEC-1366-CF48-4FA9-7BD0684D3A2C}"/>
              </a:ext>
            </a:extLst>
          </p:cNvPr>
          <p:cNvSpPr txBox="1"/>
          <p:nvPr/>
        </p:nvSpPr>
        <p:spPr>
          <a:xfrm>
            <a:off x="10227951" y="3727579"/>
            <a:ext cx="1628687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Agregar texto que se cita, como consta en el Compendio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0AE0B4A-A74B-F68E-7CBF-114A59C3F74F}"/>
              </a:ext>
            </a:extLst>
          </p:cNvPr>
          <p:cNvSpPr txBox="1"/>
          <p:nvPr/>
        </p:nvSpPr>
        <p:spPr>
          <a:xfrm>
            <a:off x="491058" y="1286845"/>
            <a:ext cx="11102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Los interesados en participar en la consulta pública del Compendio de Normas de la SCJ deben descargar y completar el Excel que este servicio pone a su disposición en el siguiente link: </a:t>
            </a:r>
            <a:r>
              <a:rPr lang="es-CL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https://www.scj.gob.cl/marco-normativo/normativas-en-consulta</a:t>
            </a:r>
            <a:r>
              <a:rPr lang="es-C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El documento tendrá una pestaña especial para las observaciones a los anexos.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D43641-9BC1-E9D5-8C94-33ADF42CEB1C}"/>
              </a:ext>
            </a:extLst>
          </p:cNvPr>
          <p:cNvSpPr txBox="1"/>
          <p:nvPr/>
        </p:nvSpPr>
        <p:spPr>
          <a:xfrm>
            <a:off x="375937" y="2457105"/>
            <a:ext cx="1628687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Indicar autor de las observaciones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9784E7-7287-38C7-9F61-1F8DD87529CE}"/>
              </a:ext>
            </a:extLst>
          </p:cNvPr>
          <p:cNvSpPr txBox="1"/>
          <p:nvPr/>
        </p:nvSpPr>
        <p:spPr>
          <a:xfrm>
            <a:off x="10227952" y="4998054"/>
            <a:ext cx="1628687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cs typeface="Arial" panose="020B0604020202020204" pitchFamily="34" charset="0"/>
              </a:rPr>
              <a:t>Agregar comentario, que desarrolle claramente la sugerencia o corrección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6BA6F25-E5A9-E003-81E7-191E9BBC49BD}"/>
              </a:ext>
            </a:extLst>
          </p:cNvPr>
          <p:cNvSpPr/>
          <p:nvPr/>
        </p:nvSpPr>
        <p:spPr>
          <a:xfrm>
            <a:off x="3145108" y="5422281"/>
            <a:ext cx="1607128" cy="6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1A87485-F8EE-FA91-968B-0305120A1552}"/>
              </a:ext>
            </a:extLst>
          </p:cNvPr>
          <p:cNvSpPr/>
          <p:nvPr/>
        </p:nvSpPr>
        <p:spPr>
          <a:xfrm>
            <a:off x="4752109" y="3140755"/>
            <a:ext cx="1244880" cy="6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AC99CDF-CA1E-572A-DF8E-CFAD7BCE8D30}"/>
              </a:ext>
            </a:extLst>
          </p:cNvPr>
          <p:cNvSpPr/>
          <p:nvPr/>
        </p:nvSpPr>
        <p:spPr>
          <a:xfrm>
            <a:off x="5420075" y="3867412"/>
            <a:ext cx="1244880" cy="6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82253EF-1CB5-3BC8-49F8-F2D130501171}"/>
              </a:ext>
            </a:extLst>
          </p:cNvPr>
          <p:cNvSpPr/>
          <p:nvPr/>
        </p:nvSpPr>
        <p:spPr>
          <a:xfrm>
            <a:off x="2499792" y="4624124"/>
            <a:ext cx="550515" cy="4916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A713C4-CD0C-6271-0980-F9B0AB53B3FE}"/>
              </a:ext>
            </a:extLst>
          </p:cNvPr>
          <p:cNvSpPr/>
          <p:nvPr/>
        </p:nvSpPr>
        <p:spPr>
          <a:xfrm>
            <a:off x="8446454" y="5270736"/>
            <a:ext cx="1634133" cy="1024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F484A12-2C7C-838F-F3A7-D5436763398C}"/>
              </a:ext>
            </a:extLst>
          </p:cNvPr>
          <p:cNvCxnSpPr>
            <a:stCxn id="21" idx="3"/>
            <a:endCxn id="26" idx="2"/>
          </p:cNvCxnSpPr>
          <p:nvPr/>
        </p:nvCxnSpPr>
        <p:spPr>
          <a:xfrm>
            <a:off x="2004624" y="2872604"/>
            <a:ext cx="2747485" cy="586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75FD80B-CC1A-FE11-36D6-9C244B4E9CD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015291" y="4218462"/>
            <a:ext cx="484501" cy="59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9C9D75A-C036-58DF-58FC-18EEC253B580}"/>
              </a:ext>
            </a:extLst>
          </p:cNvPr>
          <p:cNvCxnSpPr>
            <a:cxnSpLocks/>
            <a:stCxn id="17" idx="3"/>
            <a:endCxn id="23" idx="2"/>
          </p:cNvCxnSpPr>
          <p:nvPr/>
        </p:nvCxnSpPr>
        <p:spPr>
          <a:xfrm>
            <a:off x="2015291" y="5668253"/>
            <a:ext cx="1129817" cy="72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B5E5B9D-FACC-AF3C-55C6-04024074F03A}"/>
              </a:ext>
            </a:extLst>
          </p:cNvPr>
          <p:cNvCxnSpPr>
            <a:cxnSpLocks/>
            <a:stCxn id="29" idx="6"/>
            <a:endCxn id="22" idx="1"/>
          </p:cNvCxnSpPr>
          <p:nvPr/>
        </p:nvCxnSpPr>
        <p:spPr>
          <a:xfrm>
            <a:off x="10080587" y="5782884"/>
            <a:ext cx="147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1E6D141-A77C-7058-5D15-3AE4831C7389}"/>
              </a:ext>
            </a:extLst>
          </p:cNvPr>
          <p:cNvCxnSpPr>
            <a:cxnSpLocks/>
            <a:stCxn id="27" idx="6"/>
            <a:endCxn id="18" idx="1"/>
          </p:cNvCxnSpPr>
          <p:nvPr/>
        </p:nvCxnSpPr>
        <p:spPr>
          <a:xfrm flipV="1">
            <a:off x="6664955" y="2995714"/>
            <a:ext cx="3562998" cy="1190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A3BE0DF-B07F-B610-E6D4-7BC5D19A2BA0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683074" y="4266188"/>
            <a:ext cx="1544877" cy="589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1C0D2A8F-9454-7686-B7C2-0AA98BE9020D}"/>
              </a:ext>
            </a:extLst>
          </p:cNvPr>
          <p:cNvSpPr/>
          <p:nvPr/>
        </p:nvSpPr>
        <p:spPr>
          <a:xfrm>
            <a:off x="6539337" y="4409760"/>
            <a:ext cx="2143737" cy="920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43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AA7A0E1-2E88-6915-439F-F59DB60FB375}"/>
              </a:ext>
            </a:extLst>
          </p:cNvPr>
          <p:cNvGrpSpPr/>
          <p:nvPr/>
        </p:nvGrpSpPr>
        <p:grpSpPr>
          <a:xfrm>
            <a:off x="10034649" y="-44971"/>
            <a:ext cx="1662716" cy="127591"/>
            <a:chOff x="10034649" y="-1"/>
            <a:chExt cx="1662716" cy="12759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D15C30B-4439-B2F1-E3E1-E44F185B67F6}"/>
                </a:ext>
              </a:extLst>
            </p:cNvPr>
            <p:cNvSpPr/>
            <p:nvPr/>
          </p:nvSpPr>
          <p:spPr>
            <a:xfrm>
              <a:off x="10034649" y="-1"/>
              <a:ext cx="831358" cy="127591"/>
            </a:xfrm>
            <a:prstGeom prst="rect">
              <a:avLst/>
            </a:prstGeom>
            <a:solidFill>
              <a:srgbClr val="0260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7D400AF-9EB3-FFD4-8187-50C9D829F0F4}"/>
                </a:ext>
              </a:extLst>
            </p:cNvPr>
            <p:cNvSpPr/>
            <p:nvPr/>
          </p:nvSpPr>
          <p:spPr>
            <a:xfrm>
              <a:off x="10866007" y="-1"/>
              <a:ext cx="831358" cy="127591"/>
            </a:xfrm>
            <a:prstGeom prst="rect">
              <a:avLst/>
            </a:prstGeom>
            <a:solidFill>
              <a:srgbClr val="E93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A879A9-EA5D-9F3B-D14C-3E3577D5183B}"/>
              </a:ext>
            </a:extLst>
          </p:cNvPr>
          <p:cNvSpPr txBox="1">
            <a:spLocks/>
          </p:cNvSpPr>
          <p:nvPr/>
        </p:nvSpPr>
        <p:spPr bwMode="auto">
          <a:xfrm>
            <a:off x="1523216" y="2341505"/>
            <a:ext cx="8448007" cy="426064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6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-HEAVY" pitchFamily="2" charset="77"/>
              <a:ea typeface="Arial Black" charset="0"/>
              <a:cs typeface="Arial Black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6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BCL-HEAVY" pitchFamily="2" charset="77"/>
              <a:ea typeface="Arial Black" charset="0"/>
              <a:cs typeface="Arial Black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9E9B8C-1B6B-EECC-0DCE-CE9017A4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14" y="5832764"/>
            <a:ext cx="2766911" cy="769383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1FB7002-8A9E-E3B0-A95C-CE61A2608049}"/>
              </a:ext>
            </a:extLst>
          </p:cNvPr>
          <p:cNvCxnSpPr>
            <a:cxnSpLocks/>
          </p:cNvCxnSpPr>
          <p:nvPr/>
        </p:nvCxnSpPr>
        <p:spPr>
          <a:xfrm>
            <a:off x="1325993" y="-44971"/>
            <a:ext cx="0" cy="182329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CDA0149-ECF4-0E4D-FD84-4CE3AE5B2C8C}"/>
              </a:ext>
            </a:extLst>
          </p:cNvPr>
          <p:cNvCxnSpPr>
            <a:cxnSpLocks/>
          </p:cNvCxnSpPr>
          <p:nvPr/>
        </p:nvCxnSpPr>
        <p:spPr>
          <a:xfrm>
            <a:off x="1325993" y="4382650"/>
            <a:ext cx="0" cy="2542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8766D8A-55BF-0AED-079E-D6D4544FB7D6}"/>
              </a:ext>
            </a:extLst>
          </p:cNvPr>
          <p:cNvSpPr txBox="1"/>
          <p:nvPr/>
        </p:nvSpPr>
        <p:spPr>
          <a:xfrm>
            <a:off x="-1065816" y="4003498"/>
            <a:ext cx="6573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Black" charset="0"/>
                <a:cs typeface="Arial Black" charset="0"/>
              </a:rPr>
              <a:t>         Septiembre – Octubre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EDD3C0-CBDD-C8E9-E4F0-25582E8F1D39}"/>
              </a:ext>
            </a:extLst>
          </p:cNvPr>
          <p:cNvSpPr txBox="1"/>
          <p:nvPr/>
        </p:nvSpPr>
        <p:spPr>
          <a:xfrm>
            <a:off x="318654" y="2018340"/>
            <a:ext cx="9204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CONSULTA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PROYECTO COMPENDIO DE NORMAS</a:t>
            </a:r>
            <a:b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  <a:t>  Superintendencia de Casinos de Juego</a:t>
            </a:r>
            <a:b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CL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bC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94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8027</TotalTime>
  <Words>721</Words>
  <Application>Microsoft Office PowerPoint</Application>
  <PresentationFormat>Panorámica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gobCL</vt:lpstr>
      <vt:lpstr>GOBCL-HEAVY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CUADRO COMPARATIVO  CONCESIONES MUNICIPALES</dc:title>
  <dc:creator>Antonieta Navarrete Galdames</dc:creator>
  <cp:lastModifiedBy>Ignacio Hormazábal de La Fuente</cp:lastModifiedBy>
  <cp:revision>119</cp:revision>
  <dcterms:created xsi:type="dcterms:W3CDTF">2020-05-05T18:54:25Z</dcterms:created>
  <dcterms:modified xsi:type="dcterms:W3CDTF">2023-09-25T16:24:32Z</dcterms:modified>
</cp:coreProperties>
</file>